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19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93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448" r:id="rId263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3043EC5-8C7F-436E-B330-6F9B24DC29A4}">
  <a:tblStyle styleId="{73043EC5-8C7F-436E-B330-6F9B24DC29A4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92427BB3-9BCB-4042-A8EA-C46B5A501D03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617024FA-6BCF-4176-A457-480336C88C0E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1C130674-43A8-4ACB-B0BE-F0F0153F2F3D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265426E6-9705-4D1C-BA35-69EEEAB12484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263" Type="http://schemas.openxmlformats.org/officeDocument/2006/relationships/slide" Target="slides/slide193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9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45" name="Shape 5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6" name="Google Shape;5446;p193:notes"/>
          <p:cNvSpPr txBox="1"/>
          <p:nvPr/>
        </p:nvSpPr>
        <p:spPr>
          <a:xfrm>
            <a:off x="3881437" y="8686511"/>
            <a:ext cx="29724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b" bIns="40725" lIns="81475" spcFirstLastPara="1" rIns="81475" wrap="square" tIns="40725">
            <a:noAutofit/>
          </a:bodyPr>
          <a:lstStyle/>
          <a:p>
            <a:pPr indent="0" lvl="0" marL="0" marR="0" rtl="0" algn="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r>
              <a:rPr b="0" i="0" lang="zh-CN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*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47" name="Google Shape;5447;p193:notes"/>
          <p:cNvSpPr/>
          <p:nvPr/>
        </p:nvSpPr>
        <p:spPr>
          <a:xfrm>
            <a:off x="1008529" y="632114"/>
            <a:ext cx="4034100" cy="3117300"/>
          </a:xfrm>
          <a:prstGeom prst="rect">
            <a:avLst/>
          </a:prstGeom>
          <a:solidFill>
            <a:srgbClr val="FFFFFF"/>
          </a:solidFill>
          <a:ln cap="rnd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0725" lIns="81475" spcFirstLastPara="1" rIns="81475" wrap="square" tIns="40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48" name="Google Shape;5448;p193:notes"/>
          <p:cNvSpPr txBox="1"/>
          <p:nvPr/>
        </p:nvSpPr>
        <p:spPr>
          <a:xfrm>
            <a:off x="605118" y="3948545"/>
            <a:ext cx="4840800" cy="374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0725" lIns="81475" spcFirstLastPara="1" rIns="81475" wrap="square" tIns="40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49" name="Google Shape;5449;p193:notes"/>
          <p:cNvSpPr txBox="1"/>
          <p:nvPr>
            <p:ph idx="1" type="body"/>
          </p:nvPr>
        </p:nvSpPr>
        <p:spPr>
          <a:xfrm>
            <a:off x="686360" y="4342534"/>
            <a:ext cx="5482500" cy="411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1475" lIns="81475" spcFirstLastPara="1" rIns="81475" wrap="square" tIns="814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450" name="Google Shape;5450;p193:notes"/>
          <p:cNvSpPr/>
          <p:nvPr>
            <p:ph idx="2" type="sldImg"/>
          </p:nvPr>
        </p:nvSpPr>
        <p:spPr>
          <a:xfrm>
            <a:off x="471663" y="694170"/>
            <a:ext cx="5910300" cy="342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31.png"/><Relationship Id="rId3" Type="http://schemas.openxmlformats.org/officeDocument/2006/relationships/image" Target="../media/image25.png"/><Relationship Id="rId4" Type="http://schemas.openxmlformats.org/officeDocument/2006/relationships/image" Target="../media/image20.png"/><Relationship Id="rId5" Type="http://schemas.openxmlformats.org/officeDocument/2006/relationships/image" Target="../media/image28.png"/><Relationship Id="rId6" Type="http://schemas.openxmlformats.org/officeDocument/2006/relationships/image" Target="../media/image30.png"/><Relationship Id="rId7" Type="http://schemas.openxmlformats.org/officeDocument/2006/relationships/image" Target="../media/image22.png"/><Relationship Id="rId8" Type="http://schemas.openxmlformats.org/officeDocument/2006/relationships/image" Target="../media/image17.png"/><Relationship Id="rId9" Type="http://schemas.openxmlformats.org/officeDocument/2006/relationships/image" Target="../media/image19.png"/><Relationship Id="rId10" Type="http://schemas.openxmlformats.org/officeDocument/2006/relationships/image" Target="../media/image18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1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7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7.png"/><Relationship Id="rId4" Type="http://schemas.openxmlformats.org/officeDocument/2006/relationships/image" Target="../media/image16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3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0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4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.png"/><Relationship Id="rId3" Type="http://schemas.openxmlformats.org/officeDocument/2006/relationships/image" Target="../media/image15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22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55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14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8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66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8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53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59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45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28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38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42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4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27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54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49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26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30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12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43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7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23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46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1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4.jpg"/><Relationship Id="rId2" Type="http://schemas.openxmlformats.org/officeDocument/2006/relationships/image" Target="../media/image32.png"/><Relationship Id="rId3" Type="http://schemas.openxmlformats.org/officeDocument/2006/relationships/image" Target="../media/image37.png"/><Relationship Id="rId4" Type="http://schemas.openxmlformats.org/officeDocument/2006/relationships/image" Target="../media/image36.png"/><Relationship Id="rId5" Type="http://schemas.openxmlformats.org/officeDocument/2006/relationships/image" Target="../media/image33.jpg"/><Relationship Id="rId6" Type="http://schemas.openxmlformats.org/officeDocument/2006/relationships/image" Target="../media/image35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51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60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16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61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46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57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17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3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9.jpg"/><Relationship Id="rId2" Type="http://schemas.openxmlformats.org/officeDocument/2006/relationships/image" Target="../media/image38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39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40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41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5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20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31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3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19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0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32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33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25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34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2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36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9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56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48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65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58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26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44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63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13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15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21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47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6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64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35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11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24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29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10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62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52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notesSlide" Target="../notesSlides/notesSlide193.xml"/><Relationship Id="rId3" Type="http://schemas.openxmlformats.org/officeDocument/2006/relationships/image" Target="../media/image282.png"/></Relationships>
</file>

<file path=ppt/slides/slide1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451" name="Shape 5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2" name="Google Shape;5452;p749"/>
          <p:cNvSpPr txBox="1"/>
          <p:nvPr/>
        </p:nvSpPr>
        <p:spPr>
          <a:xfrm>
            <a:off x="571234" y="523489"/>
            <a:ext cx="7464900" cy="97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000" lIns="76025" spcFirstLastPara="1" rIns="76025" wrap="square" tIns="38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</a:pPr>
            <a:r>
              <a:rPr b="1" i="0" lang="zh-CN" sz="3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MEDICAL/SURGICAL MANAGEMENT</a:t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53" name="Google Shape;5453;p749"/>
          <p:cNvSpPr txBox="1"/>
          <p:nvPr/>
        </p:nvSpPr>
        <p:spPr>
          <a:xfrm>
            <a:off x="414720" y="1244291"/>
            <a:ext cx="3643200" cy="314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000" lIns="76025" spcFirstLastPara="1" rIns="76025" wrap="square" tIns="38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54" name="Google Shape;5454;p749"/>
          <p:cNvSpPr txBox="1"/>
          <p:nvPr/>
        </p:nvSpPr>
        <p:spPr>
          <a:xfrm>
            <a:off x="622080" y="840328"/>
            <a:ext cx="7464900" cy="398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000" lIns="76025" spcFirstLastPara="1" rIns="76025" wrap="square" tIns="38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</a:pPr>
            <a:r>
              <a:rPr b="1" i="0" lang="zh-CN" sz="2700" u="none" cap="none" strike="noStrike">
                <a:solidFill>
                  <a:srgbClr val="FFFF99"/>
                </a:solidFill>
                <a:latin typeface="Arial"/>
                <a:ea typeface="Arial"/>
                <a:cs typeface="Arial"/>
                <a:sym typeface="Arial"/>
              </a:rPr>
              <a:t>* Hematocrit (Hct)</a:t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</a:pPr>
            <a:r>
              <a:rPr b="1" i="0" lang="zh-CN" sz="2700" u="none" cap="none" strike="noStrike">
                <a:solidFill>
                  <a:srgbClr val="FFFF99"/>
                </a:solidFill>
                <a:latin typeface="Arial"/>
                <a:ea typeface="Arial"/>
                <a:cs typeface="Arial"/>
                <a:sym typeface="Arial"/>
              </a:rPr>
              <a:t>- to monitor mother's blood volume.</a:t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</a:pPr>
            <a:r>
              <a:rPr b="1" i="0" lang="zh-CN" sz="2300" u="none" cap="none" strike="noStrike">
                <a:solidFill>
                  <a:srgbClr val="00CCCC"/>
                </a:solidFill>
                <a:latin typeface="Arial"/>
                <a:ea typeface="Arial"/>
                <a:cs typeface="Arial"/>
                <a:sym typeface="Arial"/>
              </a:rPr>
              <a:t>Normal Result:</a:t>
            </a:r>
            <a:r>
              <a:rPr b="0" i="0" lang="zh-CN" sz="2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37%–47%</a:t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</a:pPr>
            <a:r>
              <a:rPr b="1" i="0" lang="zh-CN" sz="2300" u="none" cap="none" strike="noStrike">
                <a:solidFill>
                  <a:srgbClr val="00CCCC"/>
                </a:solidFill>
                <a:latin typeface="Arial"/>
                <a:ea typeface="Arial"/>
                <a:cs typeface="Arial"/>
                <a:sym typeface="Arial"/>
              </a:rPr>
              <a:t>Abnormality with condition:</a:t>
            </a:r>
            <a:r>
              <a:rPr b="0" i="0" lang="zh-CN" sz="2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Decreases several hours after significant blood loss has occurred</a:t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" lvl="0" marL="0" marR="0" rtl="0" algn="just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●"/>
            </a:pPr>
            <a:r>
              <a:rPr b="1" i="0" lang="zh-CN" sz="2300" u="none" cap="none" strike="noStrike">
                <a:solidFill>
                  <a:srgbClr val="00CCCC"/>
                </a:solidFill>
                <a:latin typeface="Arial"/>
                <a:ea typeface="Arial"/>
                <a:cs typeface="Arial"/>
                <a:sym typeface="Arial"/>
              </a:rPr>
              <a:t>Explanation:</a:t>
            </a:r>
            <a:r>
              <a:rPr b="1" i="0" lang="zh-CN" sz="2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zh-CN" sz="2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Active bleeding causes decrease.</a:t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</a:pPr>
            <a:r>
              <a:rPr b="0" i="0" lang="zh-CN" sz="2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(Other Tests: Blood type and crossmatch; coagulation studies if bleeding is excessive)</a:t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